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90" r:id="rId2"/>
    <p:sldId id="282" r:id="rId3"/>
    <p:sldId id="341" r:id="rId4"/>
    <p:sldId id="320" r:id="rId5"/>
    <p:sldId id="321" r:id="rId6"/>
    <p:sldId id="322" r:id="rId7"/>
    <p:sldId id="323" r:id="rId8"/>
    <p:sldId id="325" r:id="rId9"/>
    <p:sldId id="327" r:id="rId10"/>
    <p:sldId id="364" r:id="rId11"/>
    <p:sldId id="258" r:id="rId12"/>
    <p:sldId id="259" r:id="rId13"/>
    <p:sldId id="346" r:id="rId14"/>
    <p:sldId id="260" r:id="rId15"/>
    <p:sldId id="278" r:id="rId16"/>
    <p:sldId id="262" r:id="rId17"/>
    <p:sldId id="385" r:id="rId18"/>
    <p:sldId id="389" r:id="rId19"/>
    <p:sldId id="352" r:id="rId20"/>
    <p:sldId id="348" r:id="rId21"/>
    <p:sldId id="349" r:id="rId22"/>
    <p:sldId id="350" r:id="rId23"/>
    <p:sldId id="351" r:id="rId24"/>
    <p:sldId id="285" r:id="rId25"/>
    <p:sldId id="279" r:id="rId26"/>
    <p:sldId id="277" r:id="rId27"/>
    <p:sldId id="271" r:id="rId28"/>
    <p:sldId id="358" r:id="rId29"/>
    <p:sldId id="367" r:id="rId30"/>
    <p:sldId id="359" r:id="rId31"/>
    <p:sldId id="360" r:id="rId32"/>
    <p:sldId id="361" r:id="rId33"/>
    <p:sldId id="362" r:id="rId34"/>
    <p:sldId id="363" r:id="rId35"/>
    <p:sldId id="372" r:id="rId36"/>
    <p:sldId id="365" r:id="rId37"/>
    <p:sldId id="333" r:id="rId38"/>
    <p:sldId id="380" r:id="rId39"/>
    <p:sldId id="383" r:id="rId40"/>
    <p:sldId id="27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7FC7F6C-3B07-437D-93D5-2FECDFDD8036}">
          <p14:sldIdLst>
            <p14:sldId id="390"/>
            <p14:sldId id="282"/>
            <p14:sldId id="341"/>
            <p14:sldId id="320"/>
            <p14:sldId id="321"/>
            <p14:sldId id="322"/>
            <p14:sldId id="323"/>
            <p14:sldId id="325"/>
            <p14:sldId id="327"/>
            <p14:sldId id="364"/>
            <p14:sldId id="258"/>
            <p14:sldId id="259"/>
            <p14:sldId id="346"/>
            <p14:sldId id="260"/>
            <p14:sldId id="278"/>
            <p14:sldId id="262"/>
            <p14:sldId id="385"/>
            <p14:sldId id="389"/>
            <p14:sldId id="352"/>
            <p14:sldId id="348"/>
            <p14:sldId id="349"/>
            <p14:sldId id="350"/>
            <p14:sldId id="351"/>
            <p14:sldId id="285"/>
            <p14:sldId id="279"/>
            <p14:sldId id="277"/>
          </p14:sldIdLst>
        </p14:section>
        <p14:section name="Раздел без заголовка" id="{E3B64D9E-4C97-4027-8607-0EA76B1C4C5F}">
          <p14:sldIdLst>
            <p14:sldId id="271"/>
            <p14:sldId id="358"/>
            <p14:sldId id="367"/>
            <p14:sldId id="359"/>
            <p14:sldId id="360"/>
            <p14:sldId id="361"/>
            <p14:sldId id="362"/>
            <p14:sldId id="363"/>
            <p14:sldId id="372"/>
            <p14:sldId id="365"/>
            <p14:sldId id="333"/>
            <p14:sldId id="380"/>
            <p14:sldId id="383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D113128-8288-4342-A586-2757C9EA13F3}" type="datetimeFigureOut">
              <a:rPr lang="ru-RU" smtClean="0"/>
              <a:pPr/>
              <a:t>15.05.2015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9C6C47D-F529-4840-BC95-E5EBC7BEA5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3.png"/><Relationship Id="rId4" Type="http://schemas.openxmlformats.org/officeDocument/2006/relationships/image" Target="../media/image5.jpeg"/><Relationship Id="rId9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6.png"/><Relationship Id="rId3" Type="http://schemas.openxmlformats.org/officeDocument/2006/relationships/image" Target="../media/image10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11.jpeg"/><Relationship Id="rId9" Type="http://schemas.openxmlformats.org/officeDocument/2006/relationships/image" Target="../media/image7.jpeg"/><Relationship Id="rId1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38538"/>
          </a:xfrm>
        </p:spPr>
        <p:txBody>
          <a:bodyPr>
            <a:normAutofit/>
          </a:bodyPr>
          <a:lstStyle/>
          <a:p>
            <a:r>
              <a:rPr lang="ru-RU" sz="96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Смешанное соединение проводников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280812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Проверьте себя на знания  приборов и их условных  обозначений.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86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Назовите электрические приборы</a:t>
            </a:r>
            <a:b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96" y="2460340"/>
            <a:ext cx="1536140" cy="200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77072"/>
            <a:ext cx="1535634" cy="165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085184"/>
            <a:ext cx="1427162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63688"/>
            <a:ext cx="1487165" cy="179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08113"/>
            <a:ext cx="133895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125538"/>
            <a:ext cx="1544637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1092517"/>
              </p:ext>
            </p:extLst>
          </p:nvPr>
        </p:nvGraphicFramePr>
        <p:xfrm>
          <a:off x="3851920" y="4293096"/>
          <a:ext cx="1872208" cy="11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Точечный рисунок" r:id="rId9" imgW="7887801" imgH="3591426" progId="PBrush">
                  <p:embed/>
                </p:oleObj>
              </mc:Choice>
              <mc:Fallback>
                <p:oleObj name="Точечный рисунок" r:id="rId9" imgW="7887801" imgH="3591426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4293096"/>
                        <a:ext cx="1872208" cy="1103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439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r>
              <a:rPr lang="ru-RU" altLang="ru-RU" sz="4800" dirty="0">
                <a:solidFill>
                  <a:srgbClr val="FFFF00"/>
                </a:solidFill>
                <a:latin typeface="Monotype Corsiva" pitchFamily="64" charset="0"/>
              </a:rPr>
              <a:t>Найдите условное обозначение</a:t>
            </a:r>
            <a:r>
              <a:rPr lang="ru-RU" altLang="ru-RU" sz="4400" dirty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95" y="1484785"/>
            <a:ext cx="131791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4936273"/>
            <a:ext cx="1437295" cy="1656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13088"/>
            <a:ext cx="1338957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614168"/>
            <a:ext cx="1722338" cy="150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756717"/>
              </p:ext>
            </p:extLst>
          </p:nvPr>
        </p:nvGraphicFramePr>
        <p:xfrm>
          <a:off x="6804248" y="3501008"/>
          <a:ext cx="1729234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Точечный рисунок" r:id="rId7" imgW="7887801" imgH="3591426" progId="PBrush">
                  <p:embed/>
                </p:oleObj>
              </mc:Choice>
              <mc:Fallback>
                <p:oleObj name="Точечный рисунок" r:id="rId7" imgW="7887801" imgH="3591426" progId="PBrush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3501008"/>
                        <a:ext cx="1729234" cy="1103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773455"/>
            <a:ext cx="1487165" cy="1793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890" y="3378994"/>
            <a:ext cx="844550" cy="703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752" y="3317875"/>
            <a:ext cx="950391" cy="764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53933"/>
            <a:ext cx="936103" cy="731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133" y="1965415"/>
            <a:ext cx="86006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3181" y="4630082"/>
            <a:ext cx="797969" cy="76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083" y="4630083"/>
            <a:ext cx="967059" cy="792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26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Уберите лишнее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3384376" cy="4525963"/>
          </a:xfrm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Лампа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Ключ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Звонок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Резистор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Катушка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Источник тока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Фоторезистор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rgbClr val="FFFF00"/>
                </a:solidFill>
              </a:rPr>
              <a:t>Амперметр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7864" y="1340768"/>
            <a:ext cx="5616624" cy="5184576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dirty="0" smtClean="0"/>
              <a:t>                          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724128" y="2060848"/>
            <a:ext cx="0" cy="3600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940152" y="1844824"/>
            <a:ext cx="0" cy="7200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940152" y="2204864"/>
            <a:ext cx="266429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851920" y="2204864"/>
            <a:ext cx="187220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851920" y="2204864"/>
            <a:ext cx="0" cy="144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3563888" y="3645024"/>
            <a:ext cx="792088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stCxn id="15" idx="4"/>
          </p:cNvCxnSpPr>
          <p:nvPr/>
        </p:nvCxnSpPr>
        <p:spPr>
          <a:xfrm>
            <a:off x="3959932" y="4509120"/>
            <a:ext cx="0" cy="9361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959932" y="5445224"/>
            <a:ext cx="140415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364088" y="4755604"/>
            <a:ext cx="0" cy="11936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364088" y="5949280"/>
            <a:ext cx="57606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364088" y="4755604"/>
            <a:ext cx="6480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6012160" y="4519972"/>
            <a:ext cx="914400" cy="565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12160" y="5589240"/>
            <a:ext cx="91440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6" idx="3"/>
          </p:cNvCxnSpPr>
          <p:nvPr/>
        </p:nvCxnSpPr>
        <p:spPr>
          <a:xfrm>
            <a:off x="6926560" y="4802578"/>
            <a:ext cx="13178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stCxn id="27" idx="3"/>
          </p:cNvCxnSpPr>
          <p:nvPr/>
        </p:nvCxnSpPr>
        <p:spPr>
          <a:xfrm>
            <a:off x="6926560" y="5877272"/>
            <a:ext cx="131784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8244408" y="4797152"/>
            <a:ext cx="0" cy="108012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8244408" y="5373216"/>
            <a:ext cx="3600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8604448" y="2204864"/>
            <a:ext cx="0" cy="316835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Плюс 42"/>
          <p:cNvSpPr/>
          <p:nvPr/>
        </p:nvSpPr>
        <p:spPr>
          <a:xfrm>
            <a:off x="6017220" y="1603648"/>
            <a:ext cx="457200" cy="4572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4" name="Умножение 43"/>
          <p:cNvSpPr/>
          <p:nvPr/>
        </p:nvSpPr>
        <p:spPr>
          <a:xfrm>
            <a:off x="3616849" y="3704456"/>
            <a:ext cx="686166" cy="745232"/>
          </a:xfrm>
          <a:prstGeom prst="mathMultiply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17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Изобразите схему последовательного соединения элементов :</a:t>
            </a: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569" y="4221088"/>
            <a:ext cx="93610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4190472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849" y="2392505"/>
            <a:ext cx="1008112" cy="1175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49080"/>
            <a:ext cx="1079724" cy="11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2392505"/>
            <a:ext cx="1224136" cy="108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392505"/>
            <a:ext cx="1079724" cy="117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82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Соедините лампочки параллельно:</a:t>
            </a:r>
            <a:br>
              <a:rPr lang="ru-RU" altLang="ru-RU" sz="4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4800" dirty="0"/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160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29000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376" y="1852432"/>
            <a:ext cx="1037890" cy="114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9995" y="1829271"/>
            <a:ext cx="1224136" cy="1080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407" y="3429000"/>
            <a:ext cx="1079724" cy="115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3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Соедините звонки так, чтобы их можно было включать отдельно друг от друга:</a:t>
            </a:r>
            <a:b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125" y="3002956"/>
            <a:ext cx="1102003" cy="858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02957"/>
            <a:ext cx="1080120" cy="858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02" y="4509120"/>
            <a:ext cx="1055326" cy="809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577" y="4430798"/>
            <a:ext cx="1070311" cy="888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22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Достоинства и недостатки последовательного соединения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932040" cy="5257800"/>
          </a:xfrm>
        </p:spPr>
        <p:txBody>
          <a:bodyPr>
            <a:normAutofit lnSpcReduction="10000"/>
          </a:bodyPr>
          <a:lstStyle/>
          <a:p>
            <a:pPr marL="137160" lvl="0" indent="0">
              <a:buClr>
                <a:prstClr val="white">
                  <a:shade val="95000"/>
                </a:prstClr>
              </a:buClr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Имея элементы, рассчитанные на малое напряжение, можно соединить последовательно и подключить к источнику с большим напряжением (так устроены ёлочные гирлянды).</a:t>
            </a:r>
            <a:endParaRPr lang="ru-RU" sz="36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92080" y="1600200"/>
            <a:ext cx="3672408" cy="5141168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Достаточно одному прибору (или элементу) выйти из строя, как цепь размыкается, и все остальные приборы не работают.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648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04864"/>
          </a:xfrm>
        </p:spPr>
        <p:txBody>
          <a:bodyPr>
            <a:no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Достоинства и недостатки параллельного соединения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2132856"/>
            <a:ext cx="5148064" cy="4725144"/>
          </a:xfrm>
        </p:spPr>
        <p:txBody>
          <a:bodyPr>
            <a:normAutofit/>
          </a:bodyPr>
          <a:lstStyle/>
          <a:p>
            <a:pPr marL="137160" lvl="0" indent="0">
              <a:buClr>
                <a:prstClr val="white">
                  <a:shade val="95000"/>
                </a:prstClr>
              </a:buClr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Если одна из ветвей электрической цепи выходит из строя, то остальные продолжают работать. При этом каждую ветвь можно подключать и отключать отдельно.</a:t>
            </a:r>
            <a:endParaRPr lang="ru-RU" sz="3600" dirty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20072" y="2060848"/>
            <a:ext cx="3744416" cy="468052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ru-RU" sz="3600" dirty="0" smtClean="0">
                <a:solidFill>
                  <a:srgbClr val="FFFF00"/>
                </a:solidFill>
              </a:rPr>
              <a:t>Можно включать приборы, рассчитанные только на определённое напряжение.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953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09600"/>
            <a:ext cx="8291264" cy="1828800"/>
          </a:xfrm>
        </p:spPr>
        <p:txBody>
          <a:bodyPr/>
          <a:lstStyle/>
          <a:p>
            <a:pPr algn="ctr"/>
            <a:r>
              <a:rPr lang="ru-RU" altLang="ru-RU" sz="8000" dirty="0" smtClean="0">
                <a:solidFill>
                  <a:srgbClr val="FFFF00"/>
                </a:solidFill>
                <a:latin typeface="Monotype Corsiva" pitchFamily="64" charset="0"/>
              </a:rPr>
              <a:t>Аукцион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3068960"/>
            <a:ext cx="8291264" cy="2952328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  <a:ea typeface="+mj-ea"/>
                <a:cs typeface="+mj-cs"/>
              </a:rPr>
              <a:t>Какая информация  о лотах   вам   известна?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27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268760"/>
            <a:ext cx="8229600" cy="2520280"/>
          </a:xfrm>
        </p:spPr>
        <p:txBody>
          <a:bodyPr>
            <a:noAutofit/>
          </a:bodyPr>
          <a:lstStyle/>
          <a:p>
            <a:pPr lvl="0" defTabSz="449263" fontAlgn="base">
              <a:spcAft>
                <a:spcPct val="0"/>
              </a:spcAft>
            </a:pPr>
            <a:r>
              <a:rPr lang="ru-RU" sz="6600" i="1" dirty="0" smtClean="0">
                <a:effectLst/>
              </a:rPr>
              <a:t> </a:t>
            </a:r>
            <a:r>
              <a:rPr lang="ru-RU" altLang="ru-RU" sz="6600" cap="none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 </a:t>
            </a:r>
            <a:r>
              <a:rPr lang="ru-RU" altLang="ru-RU" sz="7200" cap="none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Знать физику – значит уметь решать задачи.</a:t>
            </a:r>
            <a:endParaRPr lang="ru-RU" altLang="ru-RU" sz="7200" cap="none" dirty="0">
              <a:ln>
                <a:noFill/>
              </a:ln>
              <a:solidFill>
                <a:srgbClr val="FFFF00"/>
              </a:solidFill>
              <a:effectLst/>
              <a:latin typeface="Monotype Corsiva" pitchFamily="64" charset="0"/>
              <a:ea typeface="SimSun" charset="-12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077072"/>
            <a:ext cx="6400800" cy="1752600"/>
          </a:xfrm>
        </p:spPr>
        <p:txBody>
          <a:bodyPr>
            <a:normAutofit/>
          </a:bodyPr>
          <a:lstStyle/>
          <a:p>
            <a:pPr lvl="0" algn="r" defTabSz="449263" fontAlgn="base">
              <a:spcBef>
                <a:spcPts val="1100"/>
              </a:spcBef>
              <a:spcAft>
                <a:spcPct val="0"/>
              </a:spcAft>
              <a:buClrTx/>
              <a:buSzPct val="70000"/>
            </a:pPr>
            <a:r>
              <a:rPr lang="ru-RU" sz="5400" b="1" i="1" dirty="0" err="1">
                <a:solidFill>
                  <a:srgbClr val="FF0000"/>
                </a:solidFill>
              </a:rPr>
              <a:t>Энрико</a:t>
            </a:r>
            <a:r>
              <a:rPr lang="ru-RU" sz="5400" b="1" i="1" dirty="0">
                <a:solidFill>
                  <a:srgbClr val="FF0000"/>
                </a:solidFill>
              </a:rPr>
              <a:t> Ферми</a:t>
            </a:r>
            <a:endParaRPr lang="ru-RU" altLang="ru-RU" sz="5400" b="1" dirty="0">
              <a:solidFill>
                <a:srgbClr val="FF0000"/>
              </a:solidFill>
              <a:latin typeface="Century Schoolbook" pitchFamily="16" charset="0"/>
              <a:ea typeface="SimSun" charset="-122"/>
            </a:endParaRPr>
          </a:p>
        </p:txBody>
      </p:sp>
      <p:pic>
        <p:nvPicPr>
          <p:cNvPr id="14338" name="Picture 2" descr="C:\Users\Ирина\Desktop\Соединения проводников\Последовательное соединение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05064"/>
            <a:ext cx="2952328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398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1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467544" y="1484784"/>
            <a:ext cx="7776864" cy="53732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67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2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1187624" y="1515368"/>
            <a:ext cx="6624736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683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4" charset="0"/>
              </a:rPr>
              <a:t>Лот № 3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683568" y="1772816"/>
            <a:ext cx="7776864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145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>
                <a:solidFill>
                  <a:srgbClr val="FFFF00"/>
                </a:solidFill>
                <a:latin typeface="Monotype Corsiva" pitchFamily="64" charset="0"/>
              </a:rPr>
              <a:t>Лот № 4</a:t>
            </a:r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83568" y="1590994"/>
            <a:ext cx="6812092" cy="4000168"/>
            <a:chOff x="-341806" y="-1"/>
            <a:chExt cx="6740447" cy="4621635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300962" y="4215239"/>
              <a:ext cx="4893119" cy="721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5" name="Прямая соединительная линия 4"/>
            <p:cNvCxnSpPr/>
            <p:nvPr/>
          </p:nvCxnSpPr>
          <p:spPr>
            <a:xfrm flipV="1">
              <a:off x="300962" y="150119"/>
              <a:ext cx="360" cy="40647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  <a:tailEnd type="arrow"/>
            </a:ln>
          </p:spPr>
        </p:cxnSp>
        <p:cxnSp>
          <p:nvCxnSpPr>
            <p:cNvPr id="6" name="Прямая соединительная линия 5"/>
            <p:cNvCxnSpPr/>
            <p:nvPr/>
          </p:nvCxnSpPr>
          <p:spPr>
            <a:xfrm>
              <a:off x="270972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150516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3914281" y="3989880"/>
              <a:ext cx="360" cy="225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300961" y="301104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300961" y="180648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300961" y="601560"/>
              <a:ext cx="22572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1505161" y="3011040"/>
              <a:ext cx="360" cy="97812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527041" y="3011401"/>
              <a:ext cx="978479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300962" y="3614040"/>
              <a:ext cx="2408760" cy="36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2710081" y="3614040"/>
              <a:ext cx="0" cy="376200"/>
            </a:xfrm>
            <a:prstGeom prst="line">
              <a:avLst/>
            </a:prstGeom>
            <a:noFill/>
            <a:ln w="38160">
              <a:solidFill>
                <a:srgbClr val="000000"/>
              </a:solidFill>
              <a:custDash>
                <a:ds d="399057" sp="100000"/>
              </a:custDash>
              <a:miter/>
            </a:ln>
          </p:spPr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300962" y="150480"/>
              <a:ext cx="4065120" cy="4065841"/>
            </a:xfrm>
            <a:prstGeom prst="line">
              <a:avLst/>
            </a:prstGeom>
            <a:noFill/>
            <a:ln w="50760">
              <a:solidFill>
                <a:srgbClr val="000000"/>
              </a:solidFill>
              <a:prstDash val="solid"/>
              <a:miter/>
            </a:ln>
          </p:spPr>
        </p:cxnSp>
        <p:cxnSp>
          <p:nvCxnSpPr>
            <p:cNvPr id="17" name="Прямая соединительная линия 16"/>
            <p:cNvCxnSpPr/>
            <p:nvPr/>
          </p:nvCxnSpPr>
          <p:spPr>
            <a:xfrm flipV="1">
              <a:off x="300962" y="2785320"/>
              <a:ext cx="5646241" cy="1430280"/>
            </a:xfrm>
            <a:prstGeom prst="line">
              <a:avLst/>
            </a:prstGeom>
            <a:noFill/>
            <a:ln w="50760">
              <a:solidFill>
                <a:srgbClr val="000000"/>
              </a:solidFill>
              <a:prstDash val="solid"/>
              <a:miter/>
            </a:ln>
          </p:spPr>
        </p:cxnSp>
        <p:sp>
          <p:nvSpPr>
            <p:cNvPr id="18" name="Полилиния 17"/>
            <p:cNvSpPr/>
            <p:nvPr/>
          </p:nvSpPr>
          <p:spPr>
            <a:xfrm>
              <a:off x="4516921" y="-1"/>
              <a:ext cx="752759" cy="850094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>
                  <a:effectLst/>
                  <a:latin typeface="Calibri"/>
                  <a:ea typeface="Times New Roman"/>
                  <a:cs typeface="Times New Roman"/>
                </a:rPr>
                <a:t>I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5641921" y="2081879"/>
              <a:ext cx="752759" cy="77903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>
                  <a:effectLst/>
                  <a:latin typeface="Calibri"/>
                  <a:ea typeface="Times New Roman"/>
                  <a:cs typeface="Times New Roman"/>
                </a:rPr>
                <a:t>II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-341806" y="451362"/>
              <a:ext cx="718008" cy="754803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800" b="1">
                  <a:effectLst/>
                  <a:latin typeface="Calibri"/>
                  <a:ea typeface="Times New Roman"/>
                  <a:cs typeface="Times New Roman"/>
                </a:rPr>
                <a:t>3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-341806" y="1656075"/>
              <a:ext cx="717910" cy="75612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600" b="1">
                  <a:effectLst/>
                  <a:latin typeface="Calibri"/>
                  <a:ea typeface="Times New Roman"/>
                  <a:cs typeface="Times New Roman"/>
                </a:rPr>
                <a:t>2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-341806" y="2860426"/>
              <a:ext cx="717910" cy="753481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2600" b="1" dirty="0">
                  <a:effectLst/>
                  <a:latin typeface="Calibri"/>
                  <a:ea typeface="Times New Roman"/>
                  <a:cs typeface="Times New Roman"/>
                </a:rPr>
                <a:t>1</a:t>
              </a:r>
              <a:endParaRPr lang="ru-R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1430281" y="2936160"/>
              <a:ext cx="150480" cy="15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2634841" y="3538440"/>
              <a:ext cx="150480" cy="150480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*/ 5419351 1 1725033"/>
                <a:gd name="f6" fmla="*/ 10800 10800 1"/>
                <a:gd name="f7" fmla="+- 0 0 0"/>
                <a:gd name="f8" fmla="+- 0 0 360"/>
                <a:gd name="f9" fmla="val 10800"/>
                <a:gd name="f10" fmla="*/ f3 1 21600"/>
                <a:gd name="f11" fmla="*/ f4 1 21600"/>
                <a:gd name="f12" fmla="*/ 0 f5 1"/>
                <a:gd name="f13" fmla="*/ f7 f0 1"/>
                <a:gd name="f14" fmla="*/ f8 f0 1"/>
                <a:gd name="f15" fmla="*/ 3163 f10 1"/>
                <a:gd name="f16" fmla="*/ 18437 f10 1"/>
                <a:gd name="f17" fmla="*/ 18437 f11 1"/>
                <a:gd name="f18" fmla="*/ 3163 f11 1"/>
                <a:gd name="f19" fmla="*/ f12 1 f2"/>
                <a:gd name="f20" fmla="*/ f13 1 f2"/>
                <a:gd name="f21" fmla="*/ f14 1 f2"/>
                <a:gd name="f22" fmla="*/ 10800 f10 1"/>
                <a:gd name="f23" fmla="*/ 0 f11 1"/>
                <a:gd name="f24" fmla="*/ 0 f10 1"/>
                <a:gd name="f25" fmla="*/ 10800 f11 1"/>
                <a:gd name="f26" fmla="*/ 21600 f11 1"/>
                <a:gd name="f27" fmla="*/ 21600 f10 1"/>
                <a:gd name="f28" fmla="+- 0 0 f19"/>
                <a:gd name="f29" fmla="+- f20 0 f1"/>
                <a:gd name="f30" fmla="+- f21 0 f1"/>
                <a:gd name="f31" fmla="*/ f28 f0 1"/>
                <a:gd name="f32" fmla="+- f30 0 f29"/>
                <a:gd name="f33" fmla="*/ f31 1 f5"/>
                <a:gd name="f34" fmla="+- f33 0 f1"/>
                <a:gd name="f35" fmla="cos 1 f34"/>
                <a:gd name="f36" fmla="sin 1 f34"/>
                <a:gd name="f37" fmla="+- 0 0 f35"/>
                <a:gd name="f38" fmla="+- 0 0 f36"/>
                <a:gd name="f39" fmla="*/ 10800 f37 1"/>
                <a:gd name="f40" fmla="*/ 10800 f38 1"/>
                <a:gd name="f41" fmla="*/ f39 f39 1"/>
                <a:gd name="f42" fmla="*/ f40 f40 1"/>
                <a:gd name="f43" fmla="+- f41 f42 0"/>
                <a:gd name="f44" fmla="sqrt f43"/>
                <a:gd name="f45" fmla="*/ f6 1 f44"/>
                <a:gd name="f46" fmla="*/ f37 f45 1"/>
                <a:gd name="f47" fmla="*/ f38 f45 1"/>
                <a:gd name="f48" fmla="+- 10800 0 f46"/>
                <a:gd name="f49" fmla="+- 10800 0 f47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9">
                  <a:pos x="f22" y="f23"/>
                </a:cxn>
                <a:cxn ang="f29">
                  <a:pos x="f15" y="f18"/>
                </a:cxn>
                <a:cxn ang="f29">
                  <a:pos x="f24" y="f25"/>
                </a:cxn>
                <a:cxn ang="f29">
                  <a:pos x="f15" y="f17"/>
                </a:cxn>
                <a:cxn ang="f29">
                  <a:pos x="f22" y="f26"/>
                </a:cxn>
                <a:cxn ang="f29">
                  <a:pos x="f16" y="f17"/>
                </a:cxn>
                <a:cxn ang="f29">
                  <a:pos x="f27" y="f25"/>
                </a:cxn>
                <a:cxn ang="f29">
                  <a:pos x="f16" y="f18"/>
                </a:cxn>
              </a:cxnLst>
              <a:rect l="f15" t="f18" r="f16" b="f17"/>
              <a:pathLst>
                <a:path w="21600" h="21600">
                  <a:moveTo>
                    <a:pt x="f48" y="f49"/>
                  </a:moveTo>
                  <a:arcTo wR="f9" hR="f9" stAng="f29" swAng="f32"/>
                  <a:close/>
                </a:path>
              </a:pathLst>
            </a:custGeom>
            <a:solidFill>
              <a:srgbClr val="000000"/>
            </a:solidFill>
            <a:ln w="93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5" name="Полилиния 24"/>
            <p:cNvSpPr/>
            <p:nvPr/>
          </p:nvSpPr>
          <p:spPr>
            <a:xfrm>
              <a:off x="376200" y="0"/>
              <a:ext cx="1128960" cy="775442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 b="1" i="1">
                  <a:effectLst/>
                  <a:latin typeface="Calibri"/>
                  <a:ea typeface="Times New Roman"/>
                  <a:cs typeface="Times New Roman"/>
                </a:rPr>
                <a:t>I</a:t>
              </a:r>
              <a:r>
                <a:rPr lang="ru-RU" sz="2600" b="1" i="1">
                  <a:effectLst/>
                  <a:latin typeface="Calibri"/>
                  <a:ea typeface="Times New Roman"/>
                  <a:cs typeface="Times New Roman"/>
                </a:rPr>
                <a:t>, А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5194441" y="3990237"/>
              <a:ext cx="1204200" cy="631397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square" lIns="73080" tIns="36720" rIns="73080" bIns="36720" anchor="t" anchorCtr="0" compatLnSpc="0"/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600" b="1" i="1">
                  <a:effectLst/>
                  <a:latin typeface="Calibri"/>
                  <a:ea typeface="Times New Roman"/>
                  <a:cs typeface="Times New Roman"/>
                </a:rPr>
                <a:t>U</a:t>
              </a:r>
              <a:r>
                <a:rPr lang="ru-RU" sz="2600" b="1" i="1">
                  <a:effectLst/>
                  <a:latin typeface="Calibri"/>
                  <a:ea typeface="Times New Roman"/>
                  <a:cs typeface="Times New Roman"/>
                </a:rPr>
                <a:t>,В</a:t>
              </a:r>
              <a:endParaRPr lang="ru-RU" sz="1100">
                <a:effectLst/>
                <a:latin typeface="Calibri"/>
                <a:ea typeface="Calibri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78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803176"/>
          </a:xfrm>
        </p:spPr>
        <p:txBody>
          <a:bodyPr/>
          <a:lstStyle/>
          <a:p>
            <a:pPr algn="ctr"/>
            <a:r>
              <a:rPr lang="ru-RU" altLang="ru-RU" sz="72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Лот № 5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628800"/>
            <a:ext cx="8147248" cy="2388698"/>
          </a:xfrm>
        </p:spPr>
        <p:txBody>
          <a:bodyPr>
            <a:noAutofit/>
          </a:bodyPr>
          <a:lstStyle/>
          <a:p>
            <a:r>
              <a:rPr lang="en-US" sz="8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I=U </a:t>
            </a:r>
            <a:r>
              <a:rPr lang="ru-RU" sz="8800" dirty="0" smtClean="0">
                <a:solidFill>
                  <a:srgbClr val="FFFF00"/>
                </a:solidFill>
                <a:cs typeface="Aharoni" panose="02010803020104030203" pitchFamily="2" charset="-79"/>
              </a:rPr>
              <a:t>/</a:t>
            </a:r>
            <a:r>
              <a:rPr lang="en-US" sz="8800" dirty="0" smtClean="0">
                <a:solidFill>
                  <a:srgbClr val="FFFF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R</a:t>
            </a:r>
            <a:endParaRPr lang="ru-RU" sz="8800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  <p:pic>
        <p:nvPicPr>
          <p:cNvPr id="5122" name="Picture 2" descr="C:\Users\Ирина\Desktop\Ом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344" y="3933056"/>
            <a:ext cx="3001516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врольт"/>
          <p:cNvPicPr>
            <a:picLocks noGrp="1"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940" y="2018432"/>
            <a:ext cx="300151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mper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364" y="2924944"/>
            <a:ext cx="2399084" cy="279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83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Заполните пропуски в формулах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= *  </a:t>
            </a:r>
            <a:r>
              <a:rPr lang="ru-RU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= A </a:t>
            </a:r>
            <a:r>
              <a:rPr lang="ru-RU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</a:t>
            </a:r>
          </a:p>
          <a:p>
            <a:r>
              <a:rPr lang="en-US" sz="6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6000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ρL</a:t>
            </a:r>
            <a:r>
              <a:rPr lang="ru-RU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</a:t>
            </a:r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*</a:t>
            </a:r>
          </a:p>
          <a:p>
            <a:pPr marL="137160" indent="0">
              <a:buNone/>
            </a:pPr>
            <a:endParaRPr lang="en-US" sz="44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0">
              <a:buNone/>
            </a:pPr>
            <a:endParaRPr lang="ru-RU" sz="44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76056" y="1628800"/>
            <a:ext cx="3610744" cy="4896544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US" sz="60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r>
              <a:rPr lang="en-US" sz="6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</a:p>
          <a:p>
            <a:pPr marL="137160" indent="0">
              <a:buNone/>
            </a:pPr>
            <a:endParaRPr lang="ru-RU" sz="4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84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772816"/>
          </a:xfrm>
        </p:spPr>
        <p:txBody>
          <a:bodyPr>
            <a:noAutofit/>
          </a:bodyPr>
          <a:lstStyle/>
          <a:p>
            <a:r>
              <a:rPr lang="ru-RU" alt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Найдите  основные единицы  физических величин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48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endParaRPr lang="en-US" sz="4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37160" indent="0">
              <a:buNone/>
            </a:pPr>
            <a:endParaRPr lang="ru-RU" sz="4800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Ом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А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В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с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4800" dirty="0" smtClean="0">
                <a:solidFill>
                  <a:srgbClr val="FFFF00"/>
                </a:solidFill>
                <a:latin typeface="+mj-lt"/>
                <a:cs typeface="Aharoni" panose="02010803020104030203" pitchFamily="2" charset="-79"/>
              </a:rPr>
              <a:t>Кл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4800" dirty="0">
              <a:latin typeface="+mj-lt"/>
              <a:cs typeface="Aharoni" panose="02010803020104030203" pitchFamily="2" charset="-79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691680" y="1988840"/>
            <a:ext cx="2952328" cy="936104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691680" y="2924944"/>
            <a:ext cx="2952328" cy="79208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91680" y="3933056"/>
            <a:ext cx="3096344" cy="15841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691680" y="4725144"/>
            <a:ext cx="309634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1691680" y="2132856"/>
            <a:ext cx="3096344" cy="3384376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74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>Переведите в </a:t>
            </a:r>
            <a:r>
              <a:rPr lang="ru-RU" altLang="ru-RU" sz="4400" dirty="0" smtClean="0">
                <a:solidFill>
                  <a:srgbClr val="FFFF00"/>
                </a:solidFill>
                <a:latin typeface="Monotype Corsiva" pitchFamily="64" charset="0"/>
              </a:rPr>
              <a:t>основные единицы (СИ):</a:t>
            </a:r>
            <a: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  <a:t/>
            </a:r>
            <a:br>
              <a:rPr lang="ru-RU" altLang="ru-RU" sz="44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3888432" cy="4709119"/>
          </a:xfrm>
        </p:spPr>
        <p:txBody>
          <a:bodyPr>
            <a:normAutofit/>
          </a:bodyPr>
          <a:lstStyle/>
          <a:p>
            <a:pPr marL="137160" indent="0">
              <a:spcBef>
                <a:spcPts val="550"/>
              </a:spcBef>
              <a:buClr>
                <a:srgbClr val="330066"/>
              </a:buClr>
              <a:buSzPct val="70000"/>
              <a:buNone/>
            </a:pPr>
            <a:r>
              <a:rPr lang="ru-RU" altLang="ru-RU" sz="3900" dirty="0" smtClean="0">
                <a:solidFill>
                  <a:srgbClr val="FFFF00"/>
                </a:solidFill>
              </a:rPr>
              <a:t> 	</a:t>
            </a:r>
            <a:endParaRPr lang="ru-RU" altLang="ru-RU" sz="3900" dirty="0" smtClean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750 мОм = 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0,5 кА	= </a:t>
            </a:r>
            <a:endParaRPr lang="ru-RU" altLang="ru-RU" sz="3900" dirty="0" smtClean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3000 </a:t>
            </a:r>
            <a:r>
              <a:rPr lang="ru-RU" altLang="ru-RU" sz="3900" dirty="0" err="1" smtClean="0">
                <a:solidFill>
                  <a:srgbClr val="FFFF00"/>
                </a:solidFill>
              </a:rPr>
              <a:t>мк</a:t>
            </a:r>
            <a:r>
              <a:rPr lang="ru-RU" altLang="ru-RU" sz="3900" dirty="0" smtClean="0">
                <a:solidFill>
                  <a:srgbClr val="FFFF00"/>
                </a:solidFill>
              </a:rPr>
              <a:t> Кл = 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9 </a:t>
            </a:r>
            <a:r>
              <a:rPr lang="ru-RU" altLang="ru-RU" sz="3900" dirty="0" smtClean="0">
                <a:solidFill>
                  <a:srgbClr val="FFFF00"/>
                </a:solidFill>
              </a:rPr>
              <a:t>МВ = </a:t>
            </a:r>
            <a:endParaRPr lang="ru-RU" altLang="ru-RU" sz="3900" dirty="0">
              <a:solidFill>
                <a:srgbClr val="FFFF00"/>
              </a:solidFill>
            </a:endParaRPr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052736"/>
            <a:ext cx="4186808" cy="4896543"/>
          </a:xfrm>
        </p:spPr>
        <p:txBody>
          <a:bodyPr>
            <a:normAutofit/>
          </a:bodyPr>
          <a:lstStyle/>
          <a:p>
            <a:pPr marL="137160" indent="0">
              <a:spcBef>
                <a:spcPts val="550"/>
              </a:spcBef>
              <a:buClr>
                <a:srgbClr val="330066"/>
              </a:buClr>
              <a:buSzPct val="70000"/>
              <a:buNone/>
            </a:pPr>
            <a:endParaRPr lang="ru-RU" altLang="ru-RU" sz="3900" dirty="0" smtClean="0">
              <a:solidFill>
                <a:srgbClr val="FFFF00"/>
              </a:solidFill>
            </a:endParaRPr>
          </a:p>
          <a:p>
            <a:pPr marL="137160" indent="0">
              <a:spcBef>
                <a:spcPts val="550"/>
              </a:spcBef>
              <a:buClr>
                <a:srgbClr val="330066"/>
              </a:buClr>
              <a:buSzPct val="70000"/>
              <a:buNone/>
            </a:pPr>
            <a:endParaRPr lang="ru-RU" altLang="ru-RU" sz="3900" dirty="0" smtClean="0">
              <a:solidFill>
                <a:srgbClr val="FFFF00"/>
              </a:solidFill>
            </a:endParaRP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0,75 Ом</a:t>
            </a:r>
            <a:r>
              <a:rPr lang="ru-RU" altLang="ru-RU" sz="3900" dirty="0">
                <a:solidFill>
                  <a:srgbClr val="FFFF00"/>
                </a:solidFill>
              </a:rPr>
              <a:t>	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 </a:t>
            </a:r>
            <a:r>
              <a:rPr lang="ru-RU" altLang="ru-RU" sz="3900" dirty="0" smtClean="0">
                <a:solidFill>
                  <a:srgbClr val="FFFF00"/>
                </a:solidFill>
              </a:rPr>
              <a:t> 500 А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>
                <a:solidFill>
                  <a:srgbClr val="FFFF00"/>
                </a:solidFill>
              </a:rPr>
              <a:t> </a:t>
            </a:r>
            <a:r>
              <a:rPr lang="ru-RU" altLang="ru-RU" sz="3900" dirty="0" smtClean="0">
                <a:solidFill>
                  <a:srgbClr val="FFFF00"/>
                </a:solidFill>
              </a:rPr>
              <a:t> 0,003 Кл</a:t>
            </a:r>
          </a:p>
          <a:p>
            <a:pPr>
              <a:spcBef>
                <a:spcPts val="550"/>
              </a:spcBef>
              <a:buClr>
                <a:srgbClr val="330066"/>
              </a:buClr>
              <a:buSzPct val="70000"/>
              <a:buFont typeface="Wingdings" charset="2"/>
              <a:buChar char=""/>
            </a:pPr>
            <a:r>
              <a:rPr lang="ru-RU" altLang="ru-RU" sz="3900" dirty="0" smtClean="0">
                <a:solidFill>
                  <a:srgbClr val="FFFF00"/>
                </a:solidFill>
              </a:rPr>
              <a:t>  </a:t>
            </a:r>
            <a:r>
              <a:rPr lang="ru-RU" altLang="ru-RU" sz="3900" dirty="0" smtClean="0">
                <a:solidFill>
                  <a:srgbClr val="FFFF00"/>
                </a:solidFill>
              </a:rPr>
              <a:t>9000000 </a:t>
            </a:r>
            <a:r>
              <a:rPr lang="ru-RU" altLang="ru-RU" sz="3900" dirty="0" smtClean="0">
                <a:solidFill>
                  <a:srgbClr val="FFFF00"/>
                </a:solidFill>
              </a:rPr>
              <a:t>В</a:t>
            </a:r>
          </a:p>
          <a:p>
            <a:pPr marL="13716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294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>
            <a:normAutofit/>
          </a:bodyPr>
          <a:lstStyle/>
          <a:p>
            <a:r>
              <a:rPr lang="ru-RU" sz="88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Люблю решать задачи !</a:t>
            </a:r>
            <a:r>
              <a:rPr lang="ru-RU" sz="8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88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24297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/>
          <a:lstStyle/>
          <a:p>
            <a:r>
              <a:rPr lang="ru-RU" sz="7200" b="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Алгоритм решения задач</a:t>
            </a:r>
            <a:endParaRPr lang="ru-RU" sz="7200" b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772816"/>
            <a:ext cx="8820472" cy="5085184"/>
          </a:xfrm>
        </p:spPr>
        <p:txBody>
          <a:bodyPr>
            <a:normAutofit/>
          </a:bodyPr>
          <a:lstStyle/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Определить вид соединения.</a:t>
            </a:r>
          </a:p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Записать постоянную величину. </a:t>
            </a:r>
          </a:p>
          <a:p>
            <a:pPr marL="416052" indent="-342900">
              <a:buFont typeface="Wingdings" panose="05000000000000000000" pitchFamily="2" charset="2"/>
              <a:buChar char="§"/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Применить Закон Ома для участка цепи.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551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  <a:t/>
            </a:r>
            <a:b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Выполните тест из пяти вопросов.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96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09600"/>
            <a:ext cx="7787208" cy="1019200"/>
          </a:xfrm>
        </p:spPr>
        <p:txBody>
          <a:bodyPr/>
          <a:lstStyle/>
          <a:p>
            <a:pPr algn="ctr"/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1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8208912" cy="52565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Резисторы  с сопротивлением 2 Ом и 8 Ом соединены последовательно. На каком  из них  большее напряжение и  во сколько раз?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13622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99392"/>
            <a:ext cx="8686800" cy="2088232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2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108520" y="1340768"/>
            <a:ext cx="9252520" cy="551723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Каковы показания вольтметров, если амперметр показывает 1 А?            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1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=4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Ом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 Ом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51520" y="4437112"/>
            <a:ext cx="6480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40377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вал 5"/>
          <p:cNvSpPr/>
          <p:nvPr/>
        </p:nvSpPr>
        <p:spPr>
          <a:xfrm>
            <a:off x="872704" y="397991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/>
              <a:t>А</a:t>
            </a:r>
            <a:endParaRPr lang="ru-RU" sz="5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905" y="435535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6781" y="5914875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395" y="5934472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877494"/>
            <a:ext cx="1584176" cy="642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006" y="5914876"/>
            <a:ext cx="1036637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74515" y="3921224"/>
            <a:ext cx="184058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600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930" y="3886249"/>
            <a:ext cx="17430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>
            <a:stCxn id="7" idx="3"/>
          </p:cNvCxnSpPr>
          <p:nvPr/>
        </p:nvCxnSpPr>
        <p:spPr>
          <a:xfrm>
            <a:off x="4315098" y="4378424"/>
            <a:ext cx="135783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3074" idx="0"/>
          </p:cNvCxnSpPr>
          <p:nvPr/>
        </p:nvCxnSpPr>
        <p:spPr>
          <a:xfrm flipV="1">
            <a:off x="2282006" y="4403775"/>
            <a:ext cx="1" cy="154672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427984" y="4336331"/>
            <a:ext cx="0" cy="165625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5154612" y="4378424"/>
            <a:ext cx="0" cy="16101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696869" y="4378424"/>
            <a:ext cx="0" cy="157207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2" name="Овал 21"/>
          <p:cNvSpPr/>
          <p:nvPr/>
        </p:nvSpPr>
        <p:spPr>
          <a:xfrm>
            <a:off x="2800325" y="5531396"/>
            <a:ext cx="1050096" cy="11379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V</a:t>
            </a:r>
            <a:r>
              <a:rPr lang="en-US" sz="3200" dirty="0" smtClean="0"/>
              <a:t>1</a:t>
            </a:r>
            <a:endParaRPr lang="ru-RU" sz="3200" dirty="0"/>
          </a:p>
        </p:txBody>
      </p:sp>
      <p:sp>
        <p:nvSpPr>
          <p:cNvPr id="23" name="Овал 22"/>
          <p:cNvSpPr/>
          <p:nvPr/>
        </p:nvSpPr>
        <p:spPr>
          <a:xfrm>
            <a:off x="5780732" y="5531396"/>
            <a:ext cx="1095524" cy="11379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600" dirty="0" smtClean="0">
                <a:solidFill>
                  <a:prstClr val="white"/>
                </a:solidFill>
              </a:rPr>
              <a:t>V</a:t>
            </a:r>
            <a:r>
              <a:rPr lang="en-US" sz="3200" dirty="0" smtClean="0">
                <a:solidFill>
                  <a:prstClr val="white"/>
                </a:solidFill>
              </a:rPr>
              <a:t>2</a:t>
            </a:r>
            <a:endParaRPr lang="ru-RU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05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8363272" cy="1019200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3 </a:t>
            </a:r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/>
            </a:r>
            <a:b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80728"/>
            <a:ext cx="9144000" cy="5877272"/>
          </a:xfrm>
        </p:spPr>
        <p:txBody>
          <a:bodyPr>
            <a:normAutofit lnSpcReduction="10000"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Сопротивление участка АВ  цепи равно 10 Ом. Вольтметр показывает напряжение 5В.Определите третье сопротивление и силу тока в участке АВ цепи, если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1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=4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Ом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</a:t>
            </a:r>
            <a:r>
              <a:rPr lang="ru-RU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Ом.</a:t>
            </a:r>
            <a:endParaRPr lang="ru-RU" sz="5400" dirty="0">
              <a:solidFill>
                <a:prstClr val="white"/>
              </a:solidFill>
            </a:endParaRPr>
          </a:p>
          <a:p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  </a:t>
            </a:r>
            <a:r>
              <a:rPr lang="ru-RU" sz="59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А                                  В</a:t>
            </a:r>
          </a:p>
          <a:p>
            <a: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                                                    </a:t>
            </a:r>
            <a: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/>
            </a:r>
            <a:br>
              <a:rPr lang="ru-RU" sz="59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</a:b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5314453"/>
            <a:ext cx="122413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121668" y="4869160"/>
            <a:ext cx="914400" cy="932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А</a:t>
            </a:r>
            <a:endParaRPr lang="ru-RU" sz="48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036068" y="5320407"/>
            <a:ext cx="1023764" cy="1180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843808" y="4869160"/>
            <a:ext cx="136815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1</a:t>
            </a:r>
            <a:endParaRPr lang="ru-RU" sz="3600" dirty="0"/>
          </a:p>
        </p:txBody>
      </p:sp>
      <p:cxnSp>
        <p:nvCxnSpPr>
          <p:cNvPr id="11" name="Прямая соединительная линия 10"/>
          <p:cNvCxnSpPr>
            <a:stCxn id="9" idx="3"/>
          </p:cNvCxnSpPr>
          <p:nvPr/>
        </p:nvCxnSpPr>
        <p:spPr>
          <a:xfrm flipV="1">
            <a:off x="4211960" y="5314454"/>
            <a:ext cx="720080" cy="1190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329263" y="5332214"/>
            <a:ext cx="48155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8201471" y="5332214"/>
            <a:ext cx="84159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5170165" y="588883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/>
              <a:t>V</a:t>
            </a:r>
            <a:endParaRPr lang="ru-RU" sz="4800" dirty="0"/>
          </a:p>
        </p:txBody>
      </p:sp>
      <p:cxnSp>
        <p:nvCxnSpPr>
          <p:cNvPr id="24" name="Прямая соединительная линия 23"/>
          <p:cNvCxnSpPr>
            <a:stCxn id="16" idx="6"/>
          </p:cNvCxnSpPr>
          <p:nvPr/>
        </p:nvCxnSpPr>
        <p:spPr>
          <a:xfrm>
            <a:off x="6084565" y="6346030"/>
            <a:ext cx="259189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stCxn id="16" idx="2"/>
          </p:cNvCxnSpPr>
          <p:nvPr/>
        </p:nvCxnSpPr>
        <p:spPr>
          <a:xfrm flipH="1">
            <a:off x="2547950" y="6346030"/>
            <a:ext cx="2622215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547950" y="5320407"/>
            <a:ext cx="0" cy="102562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8676456" y="5335240"/>
            <a:ext cx="0" cy="101079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10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47231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7713" y="4823420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263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147248" cy="1412776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en-US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4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940" y="1412776"/>
            <a:ext cx="9111059" cy="511256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Определите общее сопротивление электрической цепи, если                     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1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R</a:t>
            </a:r>
            <a:r>
              <a:rPr lang="en-US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2</a:t>
            </a:r>
            <a:r>
              <a:rPr lang="ru-RU" sz="40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=100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Ом.</a:t>
            </a:r>
            <a:endParaRPr lang="ru-RU" sz="54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75" y="4005064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5575" y="5517232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H="1" flipV="1">
            <a:off x="2195735" y="4519215"/>
            <a:ext cx="1841847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5126" idx="3"/>
          </p:cNvCxnSpPr>
          <p:nvPr/>
        </p:nvCxnSpPr>
        <p:spPr>
          <a:xfrm flipV="1">
            <a:off x="5343525" y="4513857"/>
            <a:ext cx="1880071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5127" idx="1"/>
          </p:cNvCxnSpPr>
          <p:nvPr/>
        </p:nvCxnSpPr>
        <p:spPr>
          <a:xfrm>
            <a:off x="2195735" y="6019550"/>
            <a:ext cx="1769840" cy="647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356225" y="5994151"/>
            <a:ext cx="188007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95735" y="4513857"/>
            <a:ext cx="0" cy="151216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223596" y="4513857"/>
            <a:ext cx="0" cy="150569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9552" y="5269941"/>
            <a:ext cx="1656183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7236296" y="5269941"/>
            <a:ext cx="172819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77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91264" cy="792088"/>
          </a:xfrm>
        </p:spPr>
        <p:txBody>
          <a:bodyPr/>
          <a:lstStyle/>
          <a:p>
            <a:pPr algn="ctr"/>
            <a:r>
              <a:rPr lang="ru-RU" sz="5900" dirty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Задача № </a:t>
            </a:r>
            <a:r>
              <a:rPr lang="ru-RU" sz="59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5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340768"/>
            <a:ext cx="9036496" cy="5400600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Какие  показания амперметров? Если стрелка вольтметра 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6В 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  <a:cs typeface="+mj-cs"/>
              </a:rPr>
              <a:t>показывает.     </a:t>
            </a:r>
            <a:r>
              <a:rPr lang="en-US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R</a:t>
            </a:r>
            <a:r>
              <a:rPr lang="en-US" sz="36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1</a:t>
            </a:r>
            <a:r>
              <a:rPr lang="ru-RU" sz="36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Ом,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 R</a:t>
            </a:r>
            <a:r>
              <a:rPr lang="en-US" sz="36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2</a:t>
            </a:r>
            <a:r>
              <a:rPr lang="en-US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=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3</a:t>
            </a:r>
            <a:r>
              <a:rPr lang="ru-RU" sz="5400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Ом</a:t>
            </a:r>
            <a:r>
              <a:rPr lang="ru-RU" sz="5400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.</a:t>
            </a:r>
            <a:endParaRPr lang="ru-RU" sz="5400" dirty="0">
              <a:solidFill>
                <a:prstClr val="white"/>
              </a:solidFill>
            </a:endParaRP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/>
            </a:r>
            <a:br>
              <a:rPr lang="ru-RU" sz="59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</a:br>
            <a:endParaRPr lang="ru-RU" dirty="0">
              <a:solidFill>
                <a:prstClr val="white"/>
              </a:solidFill>
            </a:endParaRPr>
          </a:p>
          <a:p>
            <a:endParaRPr lang="ru-RU" sz="5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50" y="5854725"/>
            <a:ext cx="1390650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1" y="3789040"/>
            <a:ext cx="1395413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408" y="4778523"/>
            <a:ext cx="11763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 flipH="1">
            <a:off x="179512" y="5421460"/>
            <a:ext cx="352839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572000" y="5421460"/>
            <a:ext cx="424847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6147" idx="1"/>
          </p:cNvCxnSpPr>
          <p:nvPr/>
        </p:nvCxnSpPr>
        <p:spPr>
          <a:xfrm>
            <a:off x="2123728" y="4297833"/>
            <a:ext cx="1296143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6146" idx="1"/>
          </p:cNvCxnSpPr>
          <p:nvPr/>
        </p:nvCxnSpPr>
        <p:spPr>
          <a:xfrm>
            <a:off x="2123728" y="6363517"/>
            <a:ext cx="1375122" cy="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15284" y="4297833"/>
            <a:ext cx="1412900" cy="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020272" y="4297833"/>
            <a:ext cx="9361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7020272" y="6363517"/>
            <a:ext cx="93610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6146" idx="3"/>
          </p:cNvCxnSpPr>
          <p:nvPr/>
        </p:nvCxnSpPr>
        <p:spPr>
          <a:xfrm flipV="1">
            <a:off x="4889500" y="6363517"/>
            <a:ext cx="1338684" cy="2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123728" y="4297833"/>
            <a:ext cx="0" cy="206568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956376" y="4297833"/>
            <a:ext cx="0" cy="206568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6228184" y="3793604"/>
            <a:ext cx="1080120" cy="10489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А1</a:t>
            </a:r>
            <a:endParaRPr lang="ru-RU" sz="3200" dirty="0"/>
          </a:p>
        </p:txBody>
      </p:sp>
      <p:sp>
        <p:nvSpPr>
          <p:cNvPr id="27" name="Овал 26"/>
          <p:cNvSpPr/>
          <p:nvPr/>
        </p:nvSpPr>
        <p:spPr>
          <a:xfrm>
            <a:off x="6228184" y="5822131"/>
            <a:ext cx="1080120" cy="103586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А2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37042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5772" y="1052736"/>
            <a:ext cx="8568952" cy="6346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3152" algn="ctr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r>
              <a:rPr lang="ru-RU" sz="8000" b="1" dirty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Помните  о здоровье! Соблюдайте технику </a:t>
            </a:r>
            <a:r>
              <a:rPr lang="ru-RU" sz="8000" b="1" dirty="0" smtClean="0">
                <a:solidFill>
                  <a:srgbClr val="FFFF00"/>
                </a:solidFill>
                <a:latin typeface="Monotype Corsiva" pitchFamily="64" charset="0"/>
                <a:ea typeface="SimSun" charset="-122"/>
              </a:rPr>
              <a:t>безопасности  во  время эксперимента!</a:t>
            </a:r>
          </a:p>
          <a:p>
            <a:pPr marL="73152" algn="ctr">
              <a:spcBef>
                <a:spcPct val="20000"/>
              </a:spcBef>
              <a:buClr>
                <a:prstClr val="white">
                  <a:shade val="95000"/>
                </a:prstClr>
              </a:buClr>
              <a:buSzPct val="65000"/>
            </a:pPr>
            <a:endParaRPr lang="ru-RU" sz="7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0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5445224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              </a:t>
            </a:r>
            <a:r>
              <a:rPr lang="ru-RU" sz="67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</a:rPr>
              <a:t>Рефлексия</a:t>
            </a: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16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  <a:cs typeface="+mn-cs"/>
              </a:rPr>
              <a:t>Я понял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Мне показалось сложным 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Хотелось бы изучить 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itchFamily="64" charset="0"/>
                <a:ea typeface="SimSun" charset="-122"/>
              </a:rPr>
              <a:t>Я буду применять в своей практике</a:t>
            </a:r>
            <a:r>
              <a:rPr lang="ru-RU" sz="6000" dirty="0" smtClean="0">
                <a:solidFill>
                  <a:srgbClr val="FFFF00"/>
                </a:solidFill>
                <a:effectLst/>
                <a:ea typeface="+mn-ea"/>
              </a:rPr>
              <a:t>…………….</a:t>
            </a:r>
            <a: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ru-RU" sz="6000" dirty="0">
                <a:solidFill>
                  <a:srgbClr val="FFFF00"/>
                </a:solidFill>
                <a:effectLst/>
                <a:latin typeface="Times New Roman"/>
                <a:ea typeface="Times New Roman"/>
              </a:rPr>
            </a:br>
            <a:r>
              <a:rPr lang="ru-RU" sz="60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  <a:t> </a:t>
            </a:r>
            <a:br>
              <a:rPr lang="ru-RU" sz="6000" dirty="0">
                <a:solidFill>
                  <a:srgbClr val="FFFF00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6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99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  <a:t>Памятка</a:t>
            </a:r>
            <a:endParaRPr lang="ru-RU" sz="6000" dirty="0"/>
          </a:p>
        </p:txBody>
      </p:sp>
      <p:pic>
        <p:nvPicPr>
          <p:cNvPr id="7170" name="Picture 2" descr="C:\Users\Ирина\Desktop\Соединения проводников\соединение проводников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24936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320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52536" y="404664"/>
            <a:ext cx="9396536" cy="2160240"/>
          </a:xfrm>
        </p:spPr>
        <p:txBody>
          <a:bodyPr>
            <a:normAutofit fontScale="90000"/>
          </a:bodyPr>
          <a:lstStyle/>
          <a:p>
            <a:r>
              <a:rPr lang="ru-RU" altLang="ru-RU" sz="6700" cap="none" dirty="0"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</a:rPr>
              <a:t>Домашнее задание </a:t>
            </a:r>
            <a:r>
              <a:rPr lang="ru-RU" altLang="ru-RU" sz="6700" cap="none" dirty="0" smtClean="0"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</a:rPr>
              <a:t>:</a:t>
            </a:r>
            <a:br>
              <a:rPr lang="ru-RU" altLang="ru-RU" sz="6700" cap="none" dirty="0" smtClean="0"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</a:rPr>
            </a:br>
            <a:r>
              <a:rPr lang="ru-RU" altLang="ru-RU" cap="none" dirty="0"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</a:rPr>
              <a:t/>
            </a:r>
            <a:br>
              <a:rPr lang="ru-RU" altLang="ru-RU" cap="none" dirty="0"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1772816"/>
            <a:ext cx="9036496" cy="3311482"/>
          </a:xfrm>
        </p:spPr>
        <p:txBody>
          <a:bodyPr>
            <a:normAutofit/>
          </a:bodyPr>
          <a:lstStyle/>
          <a:p>
            <a:pPr marL="73152"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sz="4800" dirty="0">
                <a:solidFill>
                  <a:srgbClr val="FFFF00"/>
                </a:solidFill>
                <a:ea typeface="+mj-ea"/>
                <a:cs typeface="+mj-cs"/>
              </a:rPr>
              <a:t>§ 48,49.</a:t>
            </a:r>
            <a:br>
              <a:rPr lang="ru-RU" sz="4800" dirty="0">
                <a:solidFill>
                  <a:srgbClr val="FFFF00"/>
                </a:solidFill>
                <a:ea typeface="+mj-ea"/>
                <a:cs typeface="+mj-cs"/>
              </a:rPr>
            </a:br>
            <a:r>
              <a:rPr lang="ru-RU" sz="48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Повторить </a:t>
            </a:r>
            <a:r>
              <a:rPr lang="ru-RU" sz="4800" dirty="0">
                <a:solidFill>
                  <a:srgbClr val="FFFF00"/>
                </a:solidFill>
                <a:latin typeface="Monotype Corsiva" panose="03010101010201010101" pitchFamily="66" charset="0"/>
              </a:rPr>
              <a:t>формулы </a:t>
            </a:r>
          </a:p>
          <a:p>
            <a:pPr marL="73152" lvl="0">
              <a:buClr>
                <a:prstClr val="white">
                  <a:shade val="95000"/>
                </a:prstClr>
              </a:buClr>
            </a:pPr>
            <a:r>
              <a:rPr lang="ru-RU" sz="4800" dirty="0">
                <a:solidFill>
                  <a:srgbClr val="FFFF00"/>
                </a:solidFill>
                <a:latin typeface="Monotype Corsiva" panose="03010101010201010101" pitchFamily="66" charset="0"/>
              </a:rPr>
              <a:t>Решить задачи    </a:t>
            </a:r>
            <a:r>
              <a:rPr lang="ru-RU" sz="4800" dirty="0">
                <a:solidFill>
                  <a:srgbClr val="FFFF00"/>
                </a:solidFill>
              </a:rPr>
              <a:t>№ 1284, 1314.</a:t>
            </a:r>
            <a:r>
              <a:rPr lang="ru-RU" sz="6000" dirty="0">
                <a:solidFill>
                  <a:srgbClr val="FFFF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033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2650306"/>
          </a:xfrm>
        </p:spPr>
        <p:txBody>
          <a:bodyPr/>
          <a:lstStyle/>
          <a:p>
            <a:r>
              <a:rPr lang="ru-RU" altLang="ru-RU" sz="4800" dirty="0">
                <a:solidFill>
                  <a:srgbClr val="FFFF00"/>
                </a:solidFill>
                <a:latin typeface="Monotype Corsiva" pitchFamily="64" charset="0"/>
              </a:rPr>
              <a:t>Сопротивление каждого резистора по 2 Ом. Вопрос сами сформулируйте  и решите задачу.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212976"/>
            <a:ext cx="8640960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4977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600"/>
            <a:ext cx="9144000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1.Найдите формулу закона Ома для участка цепи.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345638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</a:t>
            </a:r>
            <a:r>
              <a:rPr lang="en-US" sz="4800" dirty="0" smtClean="0">
                <a:solidFill>
                  <a:srgbClr val="FFC000"/>
                </a:solidFill>
              </a:rPr>
              <a:t>I=q</a:t>
            </a:r>
            <a:r>
              <a:rPr lang="ru-RU" sz="4800" dirty="0" smtClean="0">
                <a:solidFill>
                  <a:srgbClr val="FFC000"/>
                </a:solidFill>
              </a:rPr>
              <a:t>/</a:t>
            </a:r>
            <a:r>
              <a:rPr lang="en-US" sz="4800" dirty="0" smtClean="0">
                <a:solidFill>
                  <a:srgbClr val="FFC000"/>
                </a:solidFill>
              </a:rPr>
              <a:t>t</a:t>
            </a:r>
            <a:endParaRPr lang="ru-RU" sz="4800" dirty="0" smtClean="0">
              <a:solidFill>
                <a:srgbClr val="FFC000"/>
              </a:solidFill>
            </a:endParaRPr>
          </a:p>
          <a:p>
            <a:r>
              <a:rPr lang="ru-RU" sz="4800" dirty="0" smtClean="0">
                <a:solidFill>
                  <a:srgbClr val="FFC000"/>
                </a:solidFill>
              </a:rPr>
              <a:t>Б) </a:t>
            </a:r>
            <a:r>
              <a:rPr lang="en-US" sz="4800" dirty="0" smtClean="0">
                <a:solidFill>
                  <a:srgbClr val="FFC000"/>
                </a:solidFill>
              </a:rPr>
              <a:t>  I=U </a:t>
            </a:r>
            <a:r>
              <a:rPr lang="ru-RU" sz="4800" dirty="0" smtClean="0">
                <a:solidFill>
                  <a:srgbClr val="FFC000"/>
                </a:solidFill>
              </a:rPr>
              <a:t>/ </a:t>
            </a:r>
            <a:r>
              <a:rPr lang="en-US" sz="4800" dirty="0" smtClean="0">
                <a:solidFill>
                  <a:srgbClr val="FFC000"/>
                </a:solidFill>
              </a:rPr>
              <a:t>R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</a:t>
            </a:r>
            <a:r>
              <a:rPr lang="en-US" sz="4800" dirty="0" smtClean="0">
                <a:solidFill>
                  <a:srgbClr val="FFC000"/>
                </a:solidFill>
              </a:rPr>
              <a:t>I=I</a:t>
            </a:r>
            <a:r>
              <a:rPr lang="en-US" sz="3200" dirty="0" smtClean="0">
                <a:solidFill>
                  <a:srgbClr val="FFC000"/>
                </a:solidFill>
              </a:rPr>
              <a:t>1</a:t>
            </a:r>
            <a:r>
              <a:rPr lang="en-US" sz="4800" dirty="0" smtClean="0">
                <a:solidFill>
                  <a:srgbClr val="FFC000"/>
                </a:solidFill>
              </a:rPr>
              <a:t> </a:t>
            </a:r>
            <a:r>
              <a:rPr lang="en-US" sz="4800" dirty="0">
                <a:solidFill>
                  <a:srgbClr val="FFC000"/>
                </a:solidFill>
              </a:rPr>
              <a:t>+ I</a:t>
            </a:r>
            <a:r>
              <a:rPr lang="en-US" sz="3200" dirty="0">
                <a:solidFill>
                  <a:srgbClr val="FFC000"/>
                </a:solidFill>
              </a:rPr>
              <a:t>2</a:t>
            </a:r>
            <a:endParaRPr lang="ru-RU" sz="3200" dirty="0">
              <a:solidFill>
                <a:srgbClr val="FFC000"/>
              </a:solidFill>
            </a:endParaRP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23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14602"/>
          </a:xfrm>
        </p:spPr>
        <p:txBody>
          <a:bodyPr>
            <a:normAutofit/>
          </a:bodyPr>
          <a:lstStyle/>
          <a:p>
            <a: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  <a:t>Спасибо за урок!</a:t>
            </a:r>
            <a:b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</a:br>
            <a: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  <a:t>Успехов!</a:t>
            </a:r>
            <a:br>
              <a:rPr lang="ru-RU" altLang="ru-RU" sz="6600" dirty="0">
                <a:solidFill>
                  <a:srgbClr val="FFFF00"/>
                </a:solidFill>
                <a:latin typeface="Monotype Corsiva" pitchFamily="64" charset="0"/>
              </a:rPr>
            </a:br>
            <a:endParaRPr lang="ru-RU" sz="6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9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2. В каких единицах измеряется сила тока?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345638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А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В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Ом</a:t>
            </a: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8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dirty="0">
                <a:solidFill>
                  <a:srgbClr val="FFFF00"/>
                </a:solidFill>
                <a:latin typeface="Monotype Corsiva" panose="03010101010201010101" pitchFamily="66" charset="0"/>
              </a:rPr>
              <a:t>3.Как   включается  в  цепь вольтметр?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507786"/>
            <a:ext cx="8507288" cy="3873542"/>
          </a:xfrm>
        </p:spPr>
        <p:txBody>
          <a:bodyPr>
            <a:normAutofit/>
          </a:bodyPr>
          <a:lstStyle/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>
                <a:solidFill>
                  <a:srgbClr val="FFC000"/>
                </a:solidFill>
              </a:rPr>
              <a:t>А)   </a:t>
            </a:r>
            <a:r>
              <a:rPr lang="ru-RU" sz="4800" dirty="0" smtClean="0">
                <a:solidFill>
                  <a:srgbClr val="FFC000"/>
                </a:solidFill>
              </a:rPr>
              <a:t>Последовательно</a:t>
            </a:r>
            <a:endParaRPr lang="ru-RU" sz="4800" dirty="0">
              <a:solidFill>
                <a:srgbClr val="FFC000"/>
              </a:solidFill>
            </a:endParaRP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C000"/>
                </a:solidFill>
              </a:rPr>
              <a:t>Б)    Параллельно</a:t>
            </a:r>
          </a:p>
          <a:p>
            <a:pPr lvl="0">
              <a:buClr>
                <a:prstClr val="white">
                  <a:shade val="95000"/>
                </a:prstClr>
              </a:buClr>
            </a:pPr>
            <a:r>
              <a:rPr lang="ru-RU" sz="4800" dirty="0" smtClean="0">
                <a:solidFill>
                  <a:srgbClr val="FFC000"/>
                </a:solidFill>
              </a:rPr>
              <a:t>В</a:t>
            </a:r>
            <a:r>
              <a:rPr lang="ru-RU" sz="4800" dirty="0">
                <a:solidFill>
                  <a:srgbClr val="FFC000"/>
                </a:solidFill>
              </a:rPr>
              <a:t>)    </a:t>
            </a:r>
            <a:r>
              <a:rPr lang="ru-RU" sz="4800" dirty="0" smtClean="0">
                <a:solidFill>
                  <a:srgbClr val="FFC000"/>
                </a:solidFill>
              </a:rPr>
              <a:t>И последовательно, и параллельно</a:t>
            </a:r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4.Как   обозначается амперметр</a:t>
            </a:r>
            <a:r>
              <a:rPr lang="en-US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</a:t>
            </a:r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на схемах?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2852936"/>
            <a:ext cx="8507288" cy="36004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</a:t>
            </a:r>
          </a:p>
          <a:p>
            <a:endParaRPr lang="ru-RU" sz="4800" dirty="0" smtClean="0">
              <a:solidFill>
                <a:srgbClr val="FFC000"/>
              </a:solidFill>
            </a:endParaRPr>
          </a:p>
          <a:p>
            <a:r>
              <a:rPr lang="ru-RU" sz="4800" dirty="0" smtClean="0">
                <a:solidFill>
                  <a:srgbClr val="FFC000"/>
                </a:solidFill>
              </a:rPr>
              <a:t>В)    </a:t>
            </a:r>
            <a:endParaRPr lang="ru-RU" sz="4800" dirty="0">
              <a:solidFill>
                <a:srgbClr val="FFC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9692" y="553908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02272" y="2883148"/>
            <a:ext cx="956072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303216"/>
            <a:ext cx="201622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n w="12700">
                  <a:solidFill>
                    <a:prstClr val="black">
                      <a:lumMod val="85000"/>
                      <a:lumOff val="15000"/>
                    </a:prstClr>
                  </a:solidFill>
                  <a:prstDash val="solid"/>
                </a:ln>
                <a:solidFill>
                  <a:srgbClr val="69676D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</a:t>
            </a:r>
            <a:endParaRPr lang="ru-RU" sz="6000" b="1" dirty="0">
              <a:ln w="12700">
                <a:solidFill>
                  <a:prstClr val="black">
                    <a:lumMod val="85000"/>
                    <a:lumOff val="15000"/>
                  </a:prstClr>
                </a:solidFill>
                <a:prstDash val="solid"/>
              </a:ln>
              <a:solidFill>
                <a:srgbClr val="69676D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Прямая соединительная линия 8"/>
          <p:cNvCxnSpPr>
            <a:endCxn id="6" idx="2"/>
          </p:cNvCxnSpPr>
          <p:nvPr/>
        </p:nvCxnSpPr>
        <p:spPr>
          <a:xfrm>
            <a:off x="1495872" y="3340348"/>
            <a:ext cx="6064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6" idx="6"/>
          </p:cNvCxnSpPr>
          <p:nvPr/>
        </p:nvCxnSpPr>
        <p:spPr>
          <a:xfrm>
            <a:off x="3058344" y="3340348"/>
            <a:ext cx="110182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102272" y="4755356"/>
            <a:ext cx="1173584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7" idx="3"/>
          </p:cNvCxnSpPr>
          <p:nvPr/>
        </p:nvCxnSpPr>
        <p:spPr>
          <a:xfrm>
            <a:off x="5292080" y="4760416"/>
            <a:ext cx="1512168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115616" y="6027092"/>
            <a:ext cx="684076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5" idx="6"/>
          </p:cNvCxnSpPr>
          <p:nvPr/>
        </p:nvCxnSpPr>
        <p:spPr>
          <a:xfrm>
            <a:off x="2714092" y="5996284"/>
            <a:ext cx="1425860" cy="308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8964488" cy="209932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5.Какова единица                   сопротивления?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2852936"/>
            <a:ext cx="6851104" cy="216024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А)   А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Б)    Ом</a:t>
            </a:r>
          </a:p>
          <a:p>
            <a:r>
              <a:rPr lang="ru-RU" sz="4800" dirty="0" smtClean="0">
                <a:solidFill>
                  <a:srgbClr val="FFC000"/>
                </a:solidFill>
              </a:rPr>
              <a:t>В)    В</a:t>
            </a:r>
          </a:p>
          <a:p>
            <a:endParaRPr lang="ru-RU" sz="4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44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9600"/>
            <a:ext cx="7931224" cy="1379240"/>
          </a:xfrm>
        </p:spPr>
        <p:txBody>
          <a:bodyPr/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anose="03010101010201010101" pitchFamily="66" charset="0"/>
              </a:rPr>
              <a:t>            Ответы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988840"/>
            <a:ext cx="6851104" cy="4680520"/>
          </a:xfrm>
        </p:spPr>
        <p:txBody>
          <a:bodyPr>
            <a:noAutofit/>
          </a:bodyPr>
          <a:lstStyle/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Б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А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Б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 smtClean="0">
                <a:solidFill>
                  <a:srgbClr val="FFC000"/>
                </a:solidFill>
              </a:rPr>
              <a:t>В</a:t>
            </a:r>
          </a:p>
          <a:p>
            <a:pPr marL="530352" indent="-457200">
              <a:buFont typeface="+mj-lt"/>
              <a:buAutoNum type="arabicPeriod"/>
            </a:pPr>
            <a:r>
              <a:rPr lang="ru-RU" sz="4800" dirty="0">
                <a:solidFill>
                  <a:srgbClr val="FFC000"/>
                </a:solidFill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314699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1294</TotalTime>
  <Words>528</Words>
  <Application>Microsoft Office PowerPoint</Application>
  <PresentationFormat>Экран (4:3)</PresentationFormat>
  <Paragraphs>137</Paragraphs>
  <Slides>40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2" baseType="lpstr">
      <vt:lpstr>Апекс</vt:lpstr>
      <vt:lpstr>Точечный рисунок</vt:lpstr>
      <vt:lpstr>Смешанное соединение проводников</vt:lpstr>
      <vt:lpstr>  Знать физику – значит уметь решать задачи.</vt:lpstr>
      <vt:lpstr> Выполните тест из пяти вопросов.</vt:lpstr>
      <vt:lpstr>1.Найдите формулу закона Ома для участка цепи.</vt:lpstr>
      <vt:lpstr>2. В каких единицах измеряется сила тока?</vt:lpstr>
      <vt:lpstr>3.Как   включается  в  цепь вольтметр?</vt:lpstr>
      <vt:lpstr>4.Как   обозначается амперметр  на схемах?</vt:lpstr>
      <vt:lpstr>5.Какова единица                   сопротивления?</vt:lpstr>
      <vt:lpstr>            Ответы</vt:lpstr>
      <vt:lpstr>Проверьте себя на знания  приборов и их условных  обозначений.</vt:lpstr>
      <vt:lpstr>Назовите электрические приборы </vt:lpstr>
      <vt:lpstr>Найдите условное обозначение </vt:lpstr>
      <vt:lpstr>Уберите лишнее</vt:lpstr>
      <vt:lpstr>Изобразите схему последовательного соединения элементов :</vt:lpstr>
      <vt:lpstr>Соедините лампочки параллельно: </vt:lpstr>
      <vt:lpstr>Соедините звонки так, чтобы их можно было включать отдельно друг от друга: </vt:lpstr>
      <vt:lpstr>Достоинства и недостатки последовательного соединения</vt:lpstr>
      <vt:lpstr>Достоинства и недостатки параллельного соединения</vt:lpstr>
      <vt:lpstr>Аукцион</vt:lpstr>
      <vt:lpstr>Лот № 1</vt:lpstr>
      <vt:lpstr>Лот № 2</vt:lpstr>
      <vt:lpstr>Лот № 3</vt:lpstr>
      <vt:lpstr>Лот № 4</vt:lpstr>
      <vt:lpstr>Лот № 5</vt:lpstr>
      <vt:lpstr>Заполните пропуски в формулах</vt:lpstr>
      <vt:lpstr>Найдите  основные единицы  физических величин</vt:lpstr>
      <vt:lpstr>Переведите в основные единицы (СИ): </vt:lpstr>
      <vt:lpstr>Люблю решать задачи ! </vt:lpstr>
      <vt:lpstr>Алгоритм решения задач</vt:lpstr>
      <vt:lpstr>Задача № 1  </vt:lpstr>
      <vt:lpstr>Задача № 2  </vt:lpstr>
      <vt:lpstr>Задача № 3  </vt:lpstr>
      <vt:lpstr>Задача № 4</vt:lpstr>
      <vt:lpstr>Задача № 5</vt:lpstr>
      <vt:lpstr>Презентация PowerPoint</vt:lpstr>
      <vt:lpstr>              Рефлексия     Я понял………… Мне показалось сложным … Хотелось бы изучить ……… Я буду применять в своей практике…………….   </vt:lpstr>
      <vt:lpstr>Памятка</vt:lpstr>
      <vt:lpstr>Домашнее задание :  </vt:lpstr>
      <vt:lpstr>Сопротивление каждого резистора по 2 Ом. Вопрос сами сформулируйте  и решите задачу.</vt:lpstr>
      <vt:lpstr>Спасибо за урок! Успехов! 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любой науке,  в любом искусстве  лучший учитель - опыт...</dc:title>
  <dc:creator>Ирина</dc:creator>
  <cp:lastModifiedBy>Ирина</cp:lastModifiedBy>
  <cp:revision>93</cp:revision>
  <dcterms:created xsi:type="dcterms:W3CDTF">2014-02-15T10:48:11Z</dcterms:created>
  <dcterms:modified xsi:type="dcterms:W3CDTF">2015-05-14T19:22:44Z</dcterms:modified>
</cp:coreProperties>
</file>